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9" autoAdjust="0"/>
    <p:restoredTop sz="85174"/>
  </p:normalViewPr>
  <p:slideViewPr>
    <p:cSldViewPr snapToGrid="0" snapToObjects="1">
      <p:cViewPr varScale="1">
        <p:scale>
          <a:sx n="101" d="100"/>
          <a:sy n="101" d="100"/>
        </p:scale>
        <p:origin x="6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iglanz/Capstone_SpaceX/blob/main/labs-jupyter-spacex-Data-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iglanz/Capstone_SpaceX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iglanz/Capstone_SpaceX/blob/main/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iglanz/Capstone_SpaceX/blob/main/lab_jupyter_launch_site_location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iglanz/Capstone_SpaceX/blob/main/dashboard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iglanz/Capstone_SpaceX/blob/main/SpaceX_Machine%20Learning%20Prediction_Part_5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Bleiglanz/Capstone_SpaceX/blob/main/jupyter-labs-spacex-data-collection-api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Bleiglanz/Capstone_SpaceX/blob/main/jupyter-labs-webscraping.ipynb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74245" y="4416334"/>
            <a:ext cx="921747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Anton Rechenauer</a:t>
            </a:r>
          </a:p>
          <a:p>
            <a:r>
              <a:rPr lang="en-US" sz="4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May 28</a:t>
            </a:r>
            <a:r>
              <a:rPr lang="en-US" sz="4000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sz="4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2075"/>
            <a:ext cx="10515600" cy="4733925"/>
          </a:xfrm>
          <a:prstGeom prst="rect">
            <a:avLst/>
          </a:prstGeom>
        </p:spPr>
        <p:txBody>
          <a:bodyPr/>
          <a:lstStyle/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 Data Analysis (EDA) is the process of cleaning, unifying and understanding complex data.</a:t>
            </a: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goal is insight into the data, it’s structure and discovery possible problems.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22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this project: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Find number of launches at each site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Find the orbit for each launch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Work out the success rates (Labels)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22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https://github.com/Bleiglanz/Capstone_SpaceX/blob/main/labs-jupyter-spacex-Data-wrangling.ipynb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22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2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76350"/>
            <a:ext cx="11107665" cy="474922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https://github.com/Bleiglanz/Capstone_SpaceX/blob/main/jupyter-labs-eda-dataviz.ipynb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/>
              <a:t>Examples: flight vs. launch site, success vs. orbit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The following scatter plots were created: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b="1" dirty="0"/>
              <a:t>Payload Mass / Flight Number         Launch Site / Flight Number 	 Launch Site / Payload Mass		Orbit / Flight Number,	</a:t>
            </a:r>
            <a:r>
              <a:rPr lang="en-US" sz="1200" b="1" dirty="0" err="1"/>
              <a:t>Playload</a:t>
            </a:r>
            <a:r>
              <a:rPr lang="en-US" sz="1200" b="1" dirty="0"/>
              <a:t> / Orbit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/>
              <a:t>In addition, we created a bar graph </a:t>
            </a:r>
            <a:r>
              <a:rPr lang="en-US" sz="1200" b="1" dirty="0"/>
              <a:t>(Success Rate / Orbit) </a:t>
            </a:r>
            <a:r>
              <a:rPr lang="en-US" sz="1200" dirty="0"/>
              <a:t>and a Line Graph </a:t>
            </a:r>
            <a:r>
              <a:rPr lang="en-US" sz="1200" b="1" dirty="0"/>
              <a:t>(Success Rate / Year)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4148B6-6495-101A-84CE-E551EBE96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" y="2495550"/>
            <a:ext cx="5438776" cy="1866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7DF1F2-9C0B-289F-FDDE-BA6CFC35A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111" y="2121693"/>
            <a:ext cx="3544814" cy="22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1124"/>
            <a:ext cx="9745589" cy="51149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https://github.com/Bleiglanz/Capstone_SpaceX/blob/main/jupyter-labs-eda-sql-coursera.ipynb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Names of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Five records where launch sites begin with CCA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Average payload mass carried by booster F9 v1.1.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Date of first successful landing outcome in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Name of boosters successfully recovered in drone ship and have payload mass &gt;= 4000 and &lt;= 6000.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Count of successful and failure mission outcomes.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Names of the Boosters of maximum payload mass.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List the records which will display the month names, failures in drone ship, booster versions in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Rank successful landing between the date 04-06-2010 and 20-03-2017 in descending order.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        Hint to grader: My Watson account was blocked, I used </a:t>
            </a:r>
            <a:r>
              <a:rPr lang="en-US" i="1" dirty="0" err="1"/>
              <a:t>sqlite</a:t>
            </a:r>
            <a:r>
              <a:rPr lang="en-US" i="1" dirty="0"/>
              <a:t>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SQL: We performed several queries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14450"/>
            <a:ext cx="10515600" cy="491194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https://github.com/Bleiglanz/Capstone_SpaceX/blob/main/lab_jupyter_launch_site_location_folium.ipynb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used Folium to add Markers, Circles and Lines to an interactive map showing the launch sites of the Falcon9 rocket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Markers indicate points (here: launch sites) and the frequency of launches at each site (green=successful recovery of Stage One for this launch, red=failure of recovery)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Circles were used to highlight areas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Lines were used to indicate distances (closest proximity to coastline, city, railway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https://github.com/Bleiglanz/Capstone_SpaceX/blob/main/dashboard/spacex_dash_app.py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dashboard contains to graphs: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pie chart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showing the total number of launches by a site (or all of them combined). For a selected launch site, the pie chart showed a breakdown of launches (successful/failures)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scatter plot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the outcome (successful recovery of Stage One or not) versus the payload mass. The bound of the mass can be interactively changed by the user.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9331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https://github.com/Bleiglanz/Capstone_SpaceX/blob/main/SpaceX_Machine%20Learning%20Prediction_Part_5_Prediction.ipynb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Development was done using the standard ML approach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In the Lab we used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scikitlearn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GridSearchCV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 find the best hyperparameters for a variety of models (Logistic Regression, SVM, Decision Tree, KNN). For every model the confusion matrix was created, and we compared the models using a simple score (accuracy). </a:t>
            </a:r>
            <a:b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Since the dataset was very small and not to skewed this seems ok. In a future analysis the F1-score should be used!!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12C1540E-4F7D-E094-5707-35DF27C87495}"/>
              </a:ext>
            </a:extLst>
          </p:cNvPr>
          <p:cNvSpPr/>
          <p:nvPr/>
        </p:nvSpPr>
        <p:spPr>
          <a:xfrm>
            <a:off x="923925" y="2790825"/>
            <a:ext cx="1997583" cy="1503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Test/Train </a:t>
            </a:r>
            <a:r>
              <a:rPr lang="de-DE" dirty="0" err="1"/>
              <a:t>split</a:t>
            </a:r>
            <a:endParaRPr lang="de-DE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093D40E-F6E4-3274-ACA8-678FAC3A406C}"/>
              </a:ext>
            </a:extLst>
          </p:cNvPr>
          <p:cNvSpPr/>
          <p:nvPr/>
        </p:nvSpPr>
        <p:spPr>
          <a:xfrm>
            <a:off x="3075423" y="2704528"/>
            <a:ext cx="2391927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Training 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BD8159E-7226-29B1-5EA5-9EADBFAA30DE}"/>
              </a:ext>
            </a:extLst>
          </p:cNvPr>
          <p:cNvSpPr/>
          <p:nvPr/>
        </p:nvSpPr>
        <p:spPr>
          <a:xfrm>
            <a:off x="5553075" y="2499073"/>
            <a:ext cx="3238500" cy="2105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Hyperparameter Tuning and Model </a:t>
            </a:r>
            <a:r>
              <a:rPr lang="de-DE" dirty="0" err="1"/>
              <a:t>Selection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FB7EEB91-013E-683B-0ABE-C7DA95E41287}"/>
              </a:ext>
            </a:extLst>
          </p:cNvPr>
          <p:cNvSpPr/>
          <p:nvPr/>
        </p:nvSpPr>
        <p:spPr>
          <a:xfrm>
            <a:off x="9086850" y="2732345"/>
            <a:ext cx="1762125" cy="1648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90651"/>
            <a:ext cx="10169775" cy="5324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EDA we see that more recent starts have a better chance of successful booster recovery (obviously SpaceX learned how to do it better in the course of time)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baseline of about 80% success (SpaceX has already achieved this)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 launches are in the past!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site stands out: KSC LC-39A has a success rate of 75%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suggest to look at drone ships: using these increases the chances of a successful recovery of the Stage One!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to predict the results with a accuracy of 83%. But this means almost nothing – the dataset is very, very small and a bit skewed.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It is a small dataset, results a confounded by the technological progress SpaceX has made in the past few years. But let’s look at the details: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3755331"/>
            <a:ext cx="10420639" cy="227024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more and more orange=successful recoveries in the course of time (higher flight number).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means that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every 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situation gets better, chances of success are increasing!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99389F-0E01-2666-8CC8-1CDD8984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19994"/>
            <a:ext cx="10763250" cy="22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248149"/>
            <a:ext cx="9669389" cy="12573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highest chance of a successful recovery is a mid-range or high payload.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But this effect isn’t very convincing.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94F6FA-5D9E-889B-4820-F468973A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52550"/>
            <a:ext cx="11387458" cy="22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Executive Summary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362451"/>
            <a:ext cx="10612364" cy="206476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seems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obvious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that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some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orbits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perfect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success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(100%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recovery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rate). </a:t>
            </a:r>
            <a:b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But GEO </a:t>
            </a:r>
            <a:r>
              <a:rPr lang="de-DE" sz="1600" b="1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</a:t>
            </a: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only</a:t>
            </a: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</a:t>
            </a: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launch – </a:t>
            </a:r>
            <a:r>
              <a:rPr lang="de-DE" sz="1600" b="1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careful</a:t>
            </a: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here</a:t>
            </a: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600" b="1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</a:t>
            </a: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absolute </a:t>
            </a:r>
            <a:r>
              <a:rPr lang="de-DE" sz="1600" b="1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sure</a:t>
            </a:r>
            <a:r>
              <a:rPr lang="de-DE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  <a:endParaRPr lang="en-US" sz="16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chart 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 not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 explanation of success/failure in the whole dataset. The successful orbits are the ones tried 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time (after SpaceX learned how to do it)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Nethertheless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orbit (height, involved velocity etc.) could affect the success rate very much.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7318E1-E7B9-E330-7A0A-1BCCD1F1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433513"/>
            <a:ext cx="6934200" cy="29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352924"/>
            <a:ext cx="10002764" cy="15284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chart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should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compared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previous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</a:t>
            </a:r>
            <a:endParaRPr lang="de-DE" sz="1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every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orbit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was in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past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GEO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orbit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possbly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outlier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maybe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should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removed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41E5CE-8873-D163-928E-3A3306E2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295400"/>
            <a:ext cx="4435418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370662"/>
            <a:ext cx="10764764" cy="14983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relevant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relation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between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orbit</a:t>
            </a:r>
            <a:r>
              <a:rPr lang="de-DE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type and </a:t>
            </a:r>
            <a:r>
              <a:rPr lang="de-DE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payload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GTO has a narrow, continuous range of payloads, ISS a wide one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see GEO and SO as possible outliers again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A35D352-FA17-D462-AA85-6BD7682D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314853"/>
            <a:ext cx="5043487" cy="2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257675"/>
            <a:ext cx="10821914" cy="16236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increasing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years</a:t>
            </a:r>
            <a:endParaRPr lang="de-D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achieved almost 80% success rate now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(so the accuracy of our prediction from the ML model is questionable)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48B5BD-C7FF-6399-7DEC-6506C260A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404938"/>
            <a:ext cx="6038850" cy="27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Find the names of the unique launch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1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distinct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removes duplicates from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resultset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CCE8E8-5EFB-03C8-CD21-1A81D311C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2371725"/>
            <a:ext cx="5410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48225"/>
            <a:ext cx="9745589" cy="13287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clause like ‘</a:t>
            </a:r>
            <a:r>
              <a:rPr lang="en-US" sz="1400" i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pattern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%’ finds all string beginning with </a:t>
            </a:r>
            <a:r>
              <a:rPr lang="en-US" sz="1400" i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pattern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Limit 5 displays only the first five rows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 is not reproducible, since there might be more than five rows (and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resultset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is unordered!)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7FC494F-0821-4988-F17B-1D7DF863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9" y="1291562"/>
            <a:ext cx="9745588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Calculate the total payload carried by boosters from NASA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Ambiguous formulation: “from NASA” – there is only one customer like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051176-803D-65C5-D9CB-E64E4DE6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251423"/>
            <a:ext cx="8553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Calculate the average payload mass carried by booster version F9 v1.1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 query using a aggregation function in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in this case AVG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where clause filters exactly in this case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AC50AD-7322-C94A-D8CD-F3A2A0E70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64" y="2266950"/>
            <a:ext cx="89725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Find the dates of the first successful landing outcome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was more complicated in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because of weak date and time functionality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DB2 one would use something simple: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MIN(DATE)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SPACETBL WHERE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LANDING_OUTCOME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LIKE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‘%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Success%pad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154388-8FB9-2C45-AC97-DDCD7A9F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76" y="2176670"/>
            <a:ext cx="10711572" cy="14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1661"/>
            <a:ext cx="9745589" cy="48153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List the names of boosters which have successfully landed on drone ship and had payload mass greater than 4000 but less than 6000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query using BETWEEN, also the question requires a DISTINCT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B27D7-E97D-78E1-200D-BB691FEE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62" y="2077277"/>
            <a:ext cx="5781675" cy="31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38200" y="1314451"/>
            <a:ext cx="9334500" cy="5181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classical style (CSV files)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using web scraping (from Wikipedia)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Wrangling and Cleaning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Exploring the data - SQL, Visualizations, GIS(Folium)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Building an interactive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Prediction (here: Classification) using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Analysis results: </a:t>
            </a:r>
            <a:r>
              <a:rPr lang="en-US" sz="1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success is more likely for light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Discussion of the quality of the predictions from ML – </a:t>
            </a:r>
            <a:r>
              <a:rPr lang="en-US" sz="1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can achieve an accuracy of more than 80%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Calculate the total number of successful and failure mission outcomes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14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Success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should be a Boolean field in the database, it is just bad practice to use like patterns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A11283D-FE32-5688-AFE0-DCE5F6291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365513"/>
            <a:ext cx="74104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1478"/>
            <a:ext cx="4577241" cy="47854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List the names of the booster </a:t>
            </a:r>
            <a:b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which have carried the maximum</a:t>
            </a:r>
            <a:b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 has to use a subquery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First find the maximum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Return this value from the subquery and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 it in a where clause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Since the same Booster could be used in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several launches =&gt; DISTINCT is required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42303B-B850-360E-5EDE-5A8D8809C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67" y="1314771"/>
            <a:ext cx="5845244" cy="51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List the failed 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drone ship, their booster versions, and launch site names for in year 2015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DB2 one should use YEAR(Date)=2015 of course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572A6C-A8F1-BB26-FA7E-A1982E9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87" y="2062162"/>
            <a:ext cx="73628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32452"/>
            <a:ext cx="5544462" cy="494451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Rank the count of landing outcomes 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(such as Failure (drone ship) or Success (ground pad)) 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between the date 2010-06-04 and 2017-03-20, 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is hard to do in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sqlite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DB2 it is easy, just the same query but with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better condition in the where clause: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“DATE” &gt;= ’04-06-2010’ AND DATE&lt;=‘20-03-2017’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B6C78C7-AB63-8481-400F-13C9BC01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472" y="1318177"/>
            <a:ext cx="5158357" cy="47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627914"/>
            <a:ext cx="9536040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Just showing the launch sites on a map of the USA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dirty="0">
                <a:solidFill>
                  <a:srgbClr val="0B49CB"/>
                </a:solidFill>
                <a:latin typeface="Abadi"/>
              </a:rPr>
              <a:t>All Launch Sites of SpaceX</a:t>
            </a:r>
            <a:endParaRPr lang="en-US" b="0" i="0" dirty="0">
              <a:solidFill>
                <a:schemeClr val="tx1"/>
              </a:solidFill>
              <a:effectLst/>
              <a:latin typeface="Roboto" panose="020B06040202020202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76D8A1-F473-4911-8378-2864C16D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42" y="1331843"/>
            <a:ext cx="10363869" cy="42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992" y="1387932"/>
            <a:ext cx="4183451" cy="45223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br>
              <a:rPr lang="en-US" sz="1600" dirty="0">
                <a:solidFill>
                  <a:schemeClr val="accent3">
                    <a:lumMod val="25000"/>
                  </a:schemeClr>
                </a:solidFill>
              </a:rPr>
            </a:br>
            <a:br>
              <a:rPr lang="en-US" sz="1600" dirty="0">
                <a:solidFill>
                  <a:schemeClr val="accent3">
                    <a:lumMod val="25000"/>
                  </a:schemeClr>
                </a:solidFill>
              </a:rPr>
            </a:br>
            <a:br>
              <a:rPr lang="en-US" sz="1600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Each marker shows a launch.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color coding for the markers is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Green = Success, Booster recovered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 = Failure, Booster not recovered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Icons and Markers – Launches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3B3CD2-7C88-08CD-FB59-6F57A17F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95" y="2077278"/>
            <a:ext cx="6306195" cy="394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517359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Lines can be used to show distances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example: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How close is the launch site to the coastline?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B87EA90-763B-5C16-C6CE-49F482736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84" y="3206612"/>
            <a:ext cx="46767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017994"/>
            <a:ext cx="9781571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has the highest success rate for all sites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– Success percentage per Site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E5E093-64FD-9F72-CB8F-B77D1D115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1304924"/>
            <a:ext cx="7264502" cy="34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52574"/>
            <a:ext cx="9709303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background and context: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made payload transport to an orbit cheap – they can reuse the first stage (aka “Stage One”) of their rocket Falcon9. This cuts down the cost from $165m to $62m per launch!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there are still a lot of unsuccessful attempts to recover the first stage!</a:t>
            </a:r>
            <a:b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raises an obvious question: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find out the conditions or parameters for a successful recovery of Stage One? Is there a – explainable - reason why it sometimes fails?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first baby step is to check whether we can predict success/failure!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800600"/>
            <a:ext cx="10515601" cy="11334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Selecting a site shows the distribution of failures/success for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KSC has the highest percentage of successful recoveries of Stage One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– Launch Site with highest launch success ratio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0B0091-5954-8903-E68F-5C5F2A7C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366838"/>
            <a:ext cx="6909766" cy="32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618772"/>
            <a:ext cx="10414662" cy="15581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slider in the interactive dashboard allows the user to restrict the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LEFT: payload/success for all payload ranges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RIGHT: payload/success only for payloads between 4000 kg and 7000 kg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Scatterplot of payload vs launch site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9D15AE-F1AA-2D12-38F7-E3F2AE69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71186"/>
            <a:ext cx="4965567" cy="25845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7D1D97A-025B-7291-6868-54963737A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49" y="1750697"/>
            <a:ext cx="5315762" cy="27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09" y="1652587"/>
            <a:ext cx="5325989" cy="4241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models were created, and the accuracy on the test data was computed: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LogReg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83.3%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83.3%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83.3%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83.3%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validation set the scores were different, but this does not play any role.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22860-505F-4B95-BA34-94C6ECBF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40" y="1568933"/>
            <a:ext cx="47148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65923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same confusion matrix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test data!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dataset was extremely small, the test-set was super small (only 18 rows)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only problem were false positives, but only three cases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55844-B12E-ECF1-73E0-A1639DB8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357312"/>
            <a:ext cx="47244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38275"/>
            <a:ext cx="10326614" cy="47881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simply did not have enough data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Doing ML on 90 records probably creates more confusion than real insight.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SpaceX had already achieved a success rate for Booster recovery of over 80% in 2017, our ML models and predictions (83% accuracy!) are not impressive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if we take the data seriously, we could provide some hints: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site is very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a payload above 7000kg might be less risky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orbits are better than others, this should be investigated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1" dirty="0">
                <a:solidFill>
                  <a:srgbClr val="0B49C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Collect rocket launch data via REST-API from SpaceX, get data from web scraping on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Modify and add Columns, remove outliers, discuss missing data, One-Hot Encoding etc.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interactive visual analytics using Folium and an interactive dashboard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do the usual Test/Train split and then train several classification models to predict success or failure of recovery.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each model the best hyperparameters are found using cross-validation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finally compare the accuracy of these models using test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5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“SpaceX”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SpaceX provides a REST-API where several JSON-files (data about the rockets, payloads, launchpad, cores) files could be downloaded. These where combined, filtered for the falcon9 data and then exported in csv format.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“Wikipedia”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 libraries were used to retrieve the HTML of a relevant webpage (as text) and the launch related data was extracted using the famous library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htmlsoup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738" y="2200276"/>
            <a:ext cx="10550524" cy="379888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66851"/>
            <a:ext cx="10895012" cy="800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https://github.com/Bleiglanz/Capstone_SpaceX/blob/main/jupyter-labs-spacex-data-collection-api.ipynb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54900E59-3D82-64DC-53FF-A189838A749E}"/>
              </a:ext>
            </a:extLst>
          </p:cNvPr>
          <p:cNvSpPr/>
          <p:nvPr/>
        </p:nvSpPr>
        <p:spPr>
          <a:xfrm>
            <a:off x="1142998" y="2200276"/>
            <a:ext cx="3057526" cy="1104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get</a:t>
            </a:r>
            <a:r>
              <a:rPr lang="de-DE" dirty="0"/>
              <a:t> JSON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83E021-9325-4476-A8E2-D59837485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49" y="3075494"/>
            <a:ext cx="2728913" cy="43815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476B6205-B9E7-3A29-1740-41F48940B64F}"/>
              </a:ext>
            </a:extLst>
          </p:cNvPr>
          <p:cNvSpPr/>
          <p:nvPr/>
        </p:nvSpPr>
        <p:spPr>
          <a:xfrm>
            <a:off x="4286249" y="2173867"/>
            <a:ext cx="2495550" cy="179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Normalize</a:t>
            </a:r>
            <a:r>
              <a:rPr lang="de-DE" dirty="0"/>
              <a:t> and </a:t>
            </a:r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dataframe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098EC1C-F764-F9B9-2956-5DCB4ACD4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998" y="3552825"/>
            <a:ext cx="3819525" cy="914400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BA5268DF-4183-A716-991C-C91925CC8C90}"/>
              </a:ext>
            </a:extLst>
          </p:cNvPr>
          <p:cNvSpPr/>
          <p:nvPr/>
        </p:nvSpPr>
        <p:spPr>
          <a:xfrm>
            <a:off x="6610350" y="2571749"/>
            <a:ext cx="2425700" cy="2638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Transform and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final </a:t>
            </a:r>
            <a:r>
              <a:rPr lang="de-DE" dirty="0" err="1"/>
              <a:t>dataframe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E80F4CD-D872-D17D-E321-AD1AE8B7C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486" y="4549802"/>
            <a:ext cx="2289728" cy="1203298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864E304-F40B-6593-329F-57348BE59D63}"/>
              </a:ext>
            </a:extLst>
          </p:cNvPr>
          <p:cNvSpPr/>
          <p:nvPr/>
        </p:nvSpPr>
        <p:spPr>
          <a:xfrm>
            <a:off x="8924925" y="3552825"/>
            <a:ext cx="2289728" cy="1203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de-DE" dirty="0"/>
            </a:br>
            <a:r>
              <a:rPr lang="de-DE" dirty="0" err="1"/>
              <a:t>filter</a:t>
            </a:r>
            <a:r>
              <a:rPr lang="de-DE" dirty="0"/>
              <a:t> and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csv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94EA055D-54C6-0C06-CAA1-F8EA8E967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2349" y="4919662"/>
            <a:ext cx="3842303" cy="5697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2625FBD-0A43-D045-AA9C-C103AD71C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5214" y="5437130"/>
            <a:ext cx="3365223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392499"/>
            <a:ext cx="10688564" cy="73183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https://github.com/Bleiglanz/Capstone_SpaceX/blob/main/jupyter-labs-webscraping.ipynb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 from Wikipedia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922411" y="2124334"/>
            <a:ext cx="10461551" cy="440981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6DD85C4-002D-4C96-2265-761A0E826DC1}"/>
              </a:ext>
            </a:extLst>
          </p:cNvPr>
          <p:cNvSpPr/>
          <p:nvPr/>
        </p:nvSpPr>
        <p:spPr>
          <a:xfrm>
            <a:off x="1104900" y="2459615"/>
            <a:ext cx="2076450" cy="942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get</a:t>
            </a:r>
            <a:r>
              <a:rPr lang="de-DE" dirty="0"/>
              <a:t> HTML </a:t>
            </a:r>
            <a:r>
              <a:rPr lang="de-DE" dirty="0" err="1"/>
              <a:t>text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9CA9D4-F4E0-A194-6881-3EBC1D429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93" y="3223642"/>
            <a:ext cx="1632707" cy="410716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92F951B8-044B-4520-6F85-E922170EAB4D}"/>
              </a:ext>
            </a:extLst>
          </p:cNvPr>
          <p:cNvSpPr/>
          <p:nvPr/>
        </p:nvSpPr>
        <p:spPr>
          <a:xfrm>
            <a:off x="3324225" y="2743200"/>
            <a:ext cx="2076450" cy="819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soupify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52775C-850F-E312-77D8-F4EE59CBE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744" y="3564514"/>
            <a:ext cx="3781425" cy="523875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726D8FE4-00EF-0503-8712-37C52B02A4AB}"/>
              </a:ext>
            </a:extLst>
          </p:cNvPr>
          <p:cNvSpPr/>
          <p:nvPr/>
        </p:nvSpPr>
        <p:spPr>
          <a:xfrm>
            <a:off x="5638800" y="2676526"/>
            <a:ext cx="2076450" cy="1085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tables</a:t>
            </a:r>
            <a:r>
              <a:rPr lang="de-DE" dirty="0"/>
              <a:t> and </a:t>
            </a:r>
            <a:r>
              <a:rPr lang="de-DE" dirty="0" err="1"/>
              <a:t>columns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C0BB9EB-DBDB-7659-F5FC-C52742B08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25" y="2568287"/>
            <a:ext cx="2529477" cy="1168975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3A28761D-F29F-F36A-C15C-0E216A3EDA14}"/>
              </a:ext>
            </a:extLst>
          </p:cNvPr>
          <p:cNvSpPr/>
          <p:nvPr/>
        </p:nvSpPr>
        <p:spPr>
          <a:xfrm>
            <a:off x="2238375" y="4179221"/>
            <a:ext cx="2609850" cy="121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dictionary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columns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2428EEE-78CC-D51A-F4D6-0F0E3A325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459" y="5107332"/>
            <a:ext cx="3248905" cy="1212018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653C3EE7-8D66-5F86-2171-33D7BFCECAC6}"/>
              </a:ext>
            </a:extLst>
          </p:cNvPr>
          <p:cNvSpPr/>
          <p:nvPr/>
        </p:nvSpPr>
        <p:spPr>
          <a:xfrm>
            <a:off x="4875286" y="4250313"/>
            <a:ext cx="2609850" cy="127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Transform</a:t>
            </a:r>
          </a:p>
          <a:p>
            <a:pPr algn="ctr"/>
            <a:r>
              <a:rPr lang="de-DE" dirty="0"/>
              <a:t>Dictionary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dataframe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C898066-B4F8-3040-A308-C59EDBF8A6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450" y="5602951"/>
            <a:ext cx="2609850" cy="552450"/>
          </a:xfrm>
          <a:prstGeom prst="rect">
            <a:avLst/>
          </a:prstGeom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02EBD222-79F8-F9F4-79F7-1D701B0A58B3}"/>
              </a:ext>
            </a:extLst>
          </p:cNvPr>
          <p:cNvSpPr/>
          <p:nvPr/>
        </p:nvSpPr>
        <p:spPr>
          <a:xfrm>
            <a:off x="7512197" y="4543425"/>
            <a:ext cx="3089128" cy="847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Export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csv</a:t>
            </a:r>
            <a:endParaRPr lang="de-DE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3DBC6CEB-12E6-97F1-1D55-D48D0CF68E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5918635"/>
            <a:ext cx="4505325" cy="4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2563</Words>
  <Application>Microsoft Office PowerPoint</Application>
  <PresentationFormat>Breitbild</PresentationFormat>
  <Paragraphs>281</Paragraphs>
  <Slides>46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Roboto</vt:lpstr>
      <vt:lpstr>Verdana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Rechenauer, Anton</cp:lastModifiedBy>
  <cp:revision>308</cp:revision>
  <dcterms:created xsi:type="dcterms:W3CDTF">2021-04-29T18:58:34Z</dcterms:created>
  <dcterms:modified xsi:type="dcterms:W3CDTF">2022-05-28T17:59:51Z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